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7" r:id="rId7"/>
    <p:sldId id="266" r:id="rId8"/>
    <p:sldId id="269" r:id="rId9"/>
    <p:sldId id="258" r:id="rId10"/>
    <p:sldId id="268" r:id="rId11"/>
    <p:sldId id="276" r:id="rId12"/>
    <p:sldId id="259" r:id="rId13"/>
    <p:sldId id="270" r:id="rId14"/>
    <p:sldId id="261" r:id="rId15"/>
    <p:sldId id="271" r:id="rId16"/>
    <p:sldId id="272" r:id="rId17"/>
    <p:sldId id="273" r:id="rId18"/>
    <p:sldId id="274" r:id="rId19"/>
    <p:sldId id="265" r:id="rId20"/>
    <p:sldId id="277" r:id="rId21"/>
    <p:sldId id="278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2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0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7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1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9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82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5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6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6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9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59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458D4-35AD-49A0-87AA-8DF234015A2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C2C7F-3AAB-4B5C-98CD-A99B80DE9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4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igibilitycenter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ynaia.org/eligibility-cente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jcaa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7881" y="1546166"/>
            <a:ext cx="69115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GET IN THE GAME!</a:t>
            </a:r>
          </a:p>
          <a:p>
            <a:pPr algn="ctr"/>
            <a:r>
              <a:rPr lang="en-US" sz="4400" dirty="0" smtClean="0"/>
              <a:t>Student Athletes &amp; the College Admission Process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95933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7881" y="1362645"/>
            <a:ext cx="762823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</a:t>
            </a:r>
            <a:r>
              <a:rPr lang="en-US" dirty="0"/>
              <a:t> </a:t>
            </a:r>
          </a:p>
          <a:p>
            <a:pPr algn="ctr"/>
            <a:r>
              <a:rPr lang="en-US" sz="3200" dirty="0"/>
              <a:t> </a:t>
            </a:r>
            <a:r>
              <a:rPr lang="en-US" sz="3200" b="1" dirty="0" smtClean="0"/>
              <a:t>FINAL DETAILS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Work with your counselor to ensure transcripts and proof of graduation are submitted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Keep eligibility center account up to date</a:t>
            </a:r>
          </a:p>
          <a:p>
            <a:r>
              <a:rPr lang="en-US" sz="3200" b="1" dirty="0"/>
              <a:t> </a:t>
            </a:r>
            <a:endParaRPr lang="en-US" sz="3200" dirty="0"/>
          </a:p>
          <a:p>
            <a:pPr lvl="0"/>
            <a:r>
              <a:rPr lang="en-US" sz="3200" b="1" dirty="0"/>
              <a:t> 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1969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4" y="1318022"/>
            <a:ext cx="856735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i="1" dirty="0" smtClean="0"/>
              <a:t>College Search Timeline</a:t>
            </a:r>
            <a:endParaRPr lang="en-US" sz="2800" i="1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pPr lvl="0" algn="ctr"/>
            <a:r>
              <a:rPr lang="en-US" sz="2800" b="1" dirty="0"/>
              <a:t>FRESHMAN </a:t>
            </a:r>
            <a:r>
              <a:rPr lang="en-US" sz="2800" b="1" dirty="0" smtClean="0"/>
              <a:t>YEAR</a:t>
            </a:r>
            <a:endParaRPr lang="en-US" sz="28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/>
              <a:t>Familiarize yourself with eligibility information.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/>
              <a:t>Plan a four-year class schedule that meets core course requirements.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/>
              <a:t>Explore college websites and talk with student-athletes.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Develop </a:t>
            </a:r>
            <a:r>
              <a:rPr lang="en-US" sz="2800" dirty="0"/>
              <a:t>a resume and highlight </a:t>
            </a:r>
            <a:r>
              <a:rPr lang="en-US" sz="2800" dirty="0" smtClean="0"/>
              <a:t>video.</a:t>
            </a:r>
            <a:endParaRPr lang="en-US" sz="28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/>
              <a:t>Consider attending a summer sports camp at a college of interest.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2857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4" y="1136789"/>
            <a:ext cx="856735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i="1" dirty="0" smtClean="0"/>
              <a:t>College Search Timeline</a:t>
            </a:r>
            <a:endParaRPr lang="en-US" sz="2800" dirty="0" smtClean="0"/>
          </a:p>
          <a:p>
            <a:pPr lvl="0" algn="ctr"/>
            <a:r>
              <a:rPr lang="en-US" sz="2800" b="1" dirty="0" smtClean="0"/>
              <a:t>SOPHOMORE YEAR</a:t>
            </a:r>
            <a:endParaRPr lang="en-US" sz="28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Continue college exploration. Start a list of prospective schools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Stay focused on academics and keep your grades up.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Register with the NCAA or NAIA eligibility center, if applicable.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Update your resume and highlight reel.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Consider making initial contact with college coaches.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800" dirty="0" smtClean="0"/>
              <a:t>Consider attending a summer sports camp at a college of interest.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4796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4" y="1194454"/>
            <a:ext cx="88556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i="1" dirty="0" smtClean="0"/>
              <a:t>College Search Timeline</a:t>
            </a:r>
            <a:endParaRPr lang="en-US" sz="2800" i="1" dirty="0"/>
          </a:p>
          <a:p>
            <a:r>
              <a:rPr lang="en-US" sz="2800" b="1" dirty="0"/>
              <a:t> </a:t>
            </a:r>
            <a:r>
              <a:rPr lang="en-US" sz="2800" b="1" dirty="0" smtClean="0"/>
              <a:t> </a:t>
            </a:r>
            <a:endParaRPr lang="en-US" sz="2800" dirty="0" smtClean="0"/>
          </a:p>
          <a:p>
            <a:pPr lvl="0" algn="ctr"/>
            <a:r>
              <a:rPr lang="en-US" sz="2400" b="1" dirty="0" smtClean="0"/>
              <a:t>JUNIOR YEAR</a:t>
            </a:r>
            <a:endParaRPr lang="en-US" sz="24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Narrow your college list. Visit schools you are interested in attending.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Take the ACT or SAT. Send the scores to college athletic associations and college admissions offices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Check with school counselor to ensure your senior year courses align with requirements.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Demonstrate your interest by contacting coaches, completing questionnaire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Update your resume and highlight video.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Consider attending sports camps, ID camps, showcases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69210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4" y="1194454"/>
            <a:ext cx="88556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i="1" dirty="0" smtClean="0"/>
              <a:t>College Search Timeline</a:t>
            </a:r>
            <a:endParaRPr lang="en-US" sz="2800" i="1" dirty="0"/>
          </a:p>
          <a:p>
            <a:r>
              <a:rPr lang="en-US" sz="2800" b="1" dirty="0"/>
              <a:t> </a:t>
            </a:r>
            <a:r>
              <a:rPr lang="en-US" sz="2800" b="1" dirty="0" smtClean="0"/>
              <a:t> </a:t>
            </a:r>
            <a:endParaRPr lang="en-US" sz="2800" dirty="0" smtClean="0"/>
          </a:p>
          <a:p>
            <a:pPr lvl="0" algn="ctr"/>
            <a:r>
              <a:rPr lang="en-US" sz="2400" b="1" dirty="0" smtClean="0"/>
              <a:t>SENIOR YEAR</a:t>
            </a:r>
            <a:endParaRPr lang="en-US" sz="24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Submit a quality application to colleges,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If applying Early Action or Early Decision, work with your counselor to meet deadlines.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Retake the ACT or SAT if necessary.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File the FAFSA as soon as possible, and file the </a:t>
            </a:r>
            <a:r>
              <a:rPr lang="en-US" sz="2400" dirty="0" err="1" smtClean="0"/>
              <a:t>CSS</a:t>
            </a:r>
            <a:r>
              <a:rPr lang="en-US" sz="2400" dirty="0" smtClean="0"/>
              <a:t> Profile, if applicable.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Research scholarship opportunities.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Learn about letters of intent, ask questions before signing official paperwork.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50413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4" y="1622821"/>
            <a:ext cx="88556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i="1" dirty="0" smtClean="0"/>
              <a:t>College Search Timeline</a:t>
            </a:r>
            <a:endParaRPr lang="en-US" sz="2800" i="1" dirty="0"/>
          </a:p>
          <a:p>
            <a:r>
              <a:rPr lang="en-US" sz="2800" b="1" dirty="0"/>
              <a:t> </a:t>
            </a:r>
            <a:r>
              <a:rPr lang="en-US" sz="2800" b="1" dirty="0" smtClean="0"/>
              <a:t> </a:t>
            </a:r>
            <a:endParaRPr lang="en-US" sz="2800" dirty="0" smtClean="0"/>
          </a:p>
          <a:p>
            <a:pPr lvl="0" algn="ctr"/>
            <a:r>
              <a:rPr lang="en-US" sz="2400" b="1" dirty="0" smtClean="0"/>
              <a:t>SENIOR YEAR continued</a:t>
            </a:r>
            <a:endParaRPr lang="en-US" sz="24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Contact coaches at the colleges in which you are interested, and give them an opportunity to see you compete.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2400" dirty="0" smtClean="0"/>
              <a:t>Work with your school counselor to make sure that necessary documentation—final transcripts and proof of graduation—are forwarded to the college admissions offices as well as appropriate college athletic association.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84424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8984" y="2540655"/>
            <a:ext cx="81060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National Collegiate Athletic Association (NCAA)</a:t>
            </a:r>
          </a:p>
          <a:p>
            <a:pPr algn="ctr"/>
            <a:r>
              <a:rPr lang="en-US" sz="4000" dirty="0"/>
              <a:t>NCAA Eligibility Center</a:t>
            </a:r>
          </a:p>
          <a:p>
            <a:pPr algn="ctr"/>
            <a:r>
              <a:rPr lang="en-US" sz="4000" u="sng" dirty="0">
                <a:hlinkClick r:id="rId3"/>
              </a:rPr>
              <a:t>www.eligibilitycenter.org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891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8984" y="2482990"/>
            <a:ext cx="81060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National Association of Intercollegiate Athletics (NAIA)</a:t>
            </a:r>
          </a:p>
          <a:p>
            <a:pPr algn="ctr"/>
            <a:r>
              <a:rPr lang="en-US" sz="4000" dirty="0"/>
              <a:t>NAIA Eligibility Center</a:t>
            </a:r>
          </a:p>
          <a:p>
            <a:pPr algn="ctr"/>
            <a:r>
              <a:rPr lang="en-US" sz="4000" dirty="0" smtClean="0">
                <a:hlinkClick r:id="rId3"/>
              </a:rPr>
              <a:t>www.playnaia.org/eligibility-center</a:t>
            </a:r>
            <a:endParaRPr lang="en-US" sz="4000" dirty="0" smtClean="0"/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4506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8984" y="2482990"/>
            <a:ext cx="81060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National Junior College Athletic Association</a:t>
            </a:r>
          </a:p>
          <a:p>
            <a:pPr algn="ctr"/>
            <a:r>
              <a:rPr lang="en-US" sz="4000" dirty="0" smtClean="0">
                <a:hlinkClick r:id="rId3"/>
              </a:rPr>
              <a:t>www.njcaa.org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39105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384" y="2389230"/>
            <a:ext cx="4753232" cy="207953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02022" y="4284103"/>
            <a:ext cx="1939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www.nacacnet.org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784" y="2541630"/>
            <a:ext cx="4753232" cy="207953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754422" y="4436503"/>
            <a:ext cx="1939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www.nacacnet.org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129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968" y="2001795"/>
            <a:ext cx="70680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/>
              <a:t>TAKE RIGOROUS COURSES, STUDY </a:t>
            </a:r>
            <a:r>
              <a:rPr lang="en-US" sz="3200" b="1" dirty="0" smtClean="0"/>
              <a:t>HARD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Take college-prep courses</a:t>
            </a: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Keep </a:t>
            </a:r>
            <a:r>
              <a:rPr lang="en-US" sz="3200" dirty="0" smtClean="0"/>
              <a:t>your grades up</a:t>
            </a: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Remember </a:t>
            </a:r>
            <a:r>
              <a:rPr lang="en-US" sz="3200" dirty="0" smtClean="0"/>
              <a:t>student athletes need to meet academic eligibility requirements --</a:t>
            </a:r>
            <a:r>
              <a:rPr lang="en-US" sz="3200" dirty="0"/>
              <a:t> </a:t>
            </a:r>
            <a:r>
              <a:rPr lang="en-US" sz="3200" dirty="0" smtClean="0"/>
              <a:t>for colleges and for athletic organizations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1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968" y="2151727"/>
            <a:ext cx="70680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BE PROACTIVE – GET NOTICED</a:t>
            </a:r>
          </a:p>
          <a:p>
            <a:pPr lvl="0" algn="ctr"/>
            <a:endParaRPr lang="en-US" sz="3200" b="1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Contact coaches at colleges of interest</a:t>
            </a:r>
            <a:endParaRPr lang="en-US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Create </a:t>
            </a:r>
            <a:r>
              <a:rPr lang="en-US" sz="3200" dirty="0"/>
              <a:t>h</a:t>
            </a:r>
            <a:r>
              <a:rPr lang="en-US" sz="3200" dirty="0" smtClean="0"/>
              <a:t>ighlight video </a:t>
            </a:r>
            <a:r>
              <a:rPr lang="en-US" sz="3200" dirty="0"/>
              <a:t>and </a:t>
            </a:r>
            <a:r>
              <a:rPr lang="en-US" sz="3200" dirty="0" smtClean="0"/>
              <a:t>resume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Attend sports camps</a:t>
            </a:r>
          </a:p>
          <a:p>
            <a:pPr lvl="0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0440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968" y="1878227"/>
            <a:ext cx="70680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TAKE AND RETAKE TESTS TO MEET TARGET SCORES</a:t>
            </a:r>
          </a:p>
          <a:p>
            <a:pPr algn="ctr"/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Take the ACT or SAT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International students may need to take TOEFL or IELTS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Send </a:t>
            </a:r>
            <a:r>
              <a:rPr lang="en-US" sz="3200" dirty="0" smtClean="0"/>
              <a:t>scores </a:t>
            </a:r>
            <a:r>
              <a:rPr lang="en-US" sz="3200" dirty="0"/>
              <a:t>to </a:t>
            </a:r>
            <a:r>
              <a:rPr lang="en-US" sz="3200" dirty="0" smtClean="0"/>
              <a:t>college admission </a:t>
            </a:r>
            <a:r>
              <a:rPr lang="en-US" sz="3200" dirty="0"/>
              <a:t>offices and </a:t>
            </a:r>
            <a:r>
              <a:rPr lang="en-US" sz="3200" dirty="0" smtClean="0"/>
              <a:t>to NCAA </a:t>
            </a:r>
            <a:r>
              <a:rPr lang="en-US" sz="3200" dirty="0"/>
              <a:t>or </a:t>
            </a:r>
            <a:r>
              <a:rPr lang="en-US" sz="3200" dirty="0" smtClean="0"/>
              <a:t>NAIA</a:t>
            </a:r>
            <a:endParaRPr lang="en-US" sz="3200" dirty="0"/>
          </a:p>
          <a:p>
            <a:pPr lvl="0"/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2305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968" y="1502688"/>
            <a:ext cx="706806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/>
              <a:t> CONSIDER A RANGE OF </a:t>
            </a:r>
            <a:r>
              <a:rPr lang="en-US" sz="3200" b="1" dirty="0" smtClean="0"/>
              <a:t>COLLEGES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Work with your counselor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Set high goals, but also apply where you are likely to get in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Have a backup plan</a:t>
            </a:r>
          </a:p>
          <a:p>
            <a:r>
              <a:rPr lang="en-US" sz="32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54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8454" y="1733348"/>
            <a:ext cx="77270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smtClean="0"/>
              <a:t>FILE </a:t>
            </a:r>
            <a:r>
              <a:rPr lang="en-US" sz="3200" b="1" dirty="0"/>
              <a:t>THE FAFSA, APPLY FOR </a:t>
            </a:r>
            <a:r>
              <a:rPr lang="en-US" sz="3200" b="1" dirty="0" smtClean="0"/>
              <a:t>SCHOLARSHIPS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Full scholarships and “full rides” are rare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Submit the FAFSA as soon as possible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err="1" smtClean="0"/>
              <a:t>CSS</a:t>
            </a:r>
            <a:r>
              <a:rPr lang="en-US" sz="3200" dirty="0" smtClean="0"/>
              <a:t> profile might also be required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Work with your counselor to identify scholarships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8893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3762" y="1642731"/>
            <a:ext cx="763647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smtClean="0"/>
              <a:t>FIND </a:t>
            </a:r>
            <a:r>
              <a:rPr lang="en-US" sz="3200" b="1" dirty="0"/>
              <a:t>THE RIGHT “FIT</a:t>
            </a:r>
            <a:r>
              <a:rPr lang="en-US" sz="3200" b="1" dirty="0" smtClean="0"/>
              <a:t>”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Research academic and athletic programs, majors, etc.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Visit the campus, talk to students, coaches, faculty, attend a game in your sport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Consider expectations for playing time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Use the “broken leg” test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910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3762" y="1642731"/>
            <a:ext cx="763647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smtClean="0"/>
              <a:t>APPLY TO COLLEGES</a:t>
            </a:r>
            <a:br>
              <a:rPr lang="en-US" sz="3200" b="1" dirty="0" smtClean="0"/>
            </a:br>
            <a:endParaRPr lang="en-US" sz="32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Follow instructions and meet all application </a:t>
            </a:r>
            <a:r>
              <a:rPr lang="en-US" sz="3200" dirty="0" smtClean="0"/>
              <a:t>requirements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Meet all deadlines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Know that the final decision comes from the admissions office and not athletics</a:t>
            </a: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19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968" y="1749824"/>
            <a:ext cx="70680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 </a:t>
            </a:r>
            <a:r>
              <a:rPr lang="en-US" sz="3200" dirty="0"/>
              <a:t> </a:t>
            </a:r>
            <a:r>
              <a:rPr lang="en-US" sz="3200" b="1" dirty="0" smtClean="0"/>
              <a:t>KNOW </a:t>
            </a:r>
            <a:r>
              <a:rPr lang="en-US" sz="3200" b="1" dirty="0"/>
              <a:t>WHAT YOU’RE </a:t>
            </a:r>
            <a:r>
              <a:rPr lang="en-US" sz="3200" b="1" dirty="0" smtClean="0"/>
              <a:t>SIGNING</a:t>
            </a:r>
            <a:br>
              <a:rPr lang="en-US" sz="3200" b="1" dirty="0" smtClean="0"/>
            </a:b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Review all official paperwork with a trusted adult</a:t>
            </a: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Read Letters </a:t>
            </a:r>
            <a:r>
              <a:rPr lang="en-US" sz="3200" dirty="0"/>
              <a:t>of </a:t>
            </a:r>
            <a:r>
              <a:rPr lang="en-US" sz="3200" dirty="0" smtClean="0"/>
              <a:t>Intent carefully</a:t>
            </a:r>
            <a:endParaRPr lang="en-US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Check with colleges to determine their rules</a:t>
            </a:r>
          </a:p>
          <a:p>
            <a:pPr lvl="0"/>
            <a:r>
              <a:rPr lang="en-US" b="1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47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NACAC Document" ma:contentTypeID="0x010100DB4D821AB179EE47850CA5510113B054007BDD593032AF3F4B872EF4C030F1078D" ma:contentTypeVersion="34" ma:contentTypeDescription="" ma:contentTypeScope="" ma:versionID="88993ee497619e5fcce901cc97641992">
  <xsd:schema xmlns:xsd="http://www.w3.org/2001/XMLSchema" xmlns:xs="http://www.w3.org/2001/XMLSchema" xmlns:p="http://schemas.microsoft.com/office/2006/metadata/properties" xmlns:ns2="6a49b85b-8af6-4451-a931-143796221c67" xmlns:ns3="7d0597ab-310a-4032-9425-d718e19bd443" targetNamespace="http://schemas.microsoft.com/office/2006/metadata/properties" ma:root="true" ma:fieldsID="f33418e97b1d926d68e692428badc3ed" ns2:_="" ns3:_="">
    <xsd:import namespace="6a49b85b-8af6-4451-a931-143796221c67"/>
    <xsd:import namespace="7d0597ab-310a-4032-9425-d718e19bd443"/>
    <xsd:element name="properties">
      <xsd:complexType>
        <xsd:sequence>
          <xsd:element name="documentManagement">
            <xsd:complexType>
              <xsd:all>
                <xsd:element ref="ns3:SqtRequiredMembership" minOccurs="0"/>
                <xsd:element ref="ns2:ReviewDate" minOccurs="0"/>
                <xsd:element ref="ns2:TaxCatchAll" minOccurs="0"/>
                <xsd:element ref="ns2:TaxCatchAllLabel" minOccurs="0"/>
                <xsd:element ref="ns2:h8f9b95fb018404795bd19dd744957a8" minOccurs="0"/>
                <xsd:element ref="ns2:n50dacf99a484fa2bfd20ec7438af502" minOccurs="0"/>
                <xsd:element ref="ns2:h5bc438479174d71a26e357ecc5b985c" minOccurs="0"/>
                <xsd:element ref="ns2:m8e2cd1a67944295b91a4a191fdf523f" minOccurs="0"/>
                <xsd:element ref="ns2:InKnowledgeCent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9b85b-8af6-4451-a931-143796221c67" elementFormDefault="qualified">
    <xsd:import namespace="http://schemas.microsoft.com/office/2006/documentManagement/types"/>
    <xsd:import namespace="http://schemas.microsoft.com/office/infopath/2007/PartnerControls"/>
    <xsd:element name="ReviewDate" ma:index="7" nillable="true" ma:displayName="ReviewDate" ma:format="DateOnly" ma:internalName="ReviewDate">
      <xsd:simpleType>
        <xsd:restriction base="dms:DateTime"/>
      </xsd:simpleType>
    </xsd:element>
    <xsd:element name="TaxCatchAll" ma:index="8" nillable="true" ma:displayName="Taxonomy Catch All Column" ma:hidden="true" ma:list="{85389e7f-3c5e-4dca-bf2d-41d7b91e53cd}" ma:internalName="TaxCatchAll" ma:showField="CatchAllData" ma:web="6a49b85b-8af6-4451-a931-143796221c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85389e7f-3c5e-4dca-bf2d-41d7b91e53cd}" ma:internalName="TaxCatchAllLabel" ma:readOnly="true" ma:showField="CatchAllDataLabel" ma:web="6a49b85b-8af6-4451-a931-143796221c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8f9b95fb018404795bd19dd744957a8" ma:index="11" ma:taxonomy="true" ma:internalName="h8f9b95fb018404795bd19dd744957a8" ma:taxonomyFieldName="MetaAudience" ma:displayName="MetaAudience" ma:default="" ma:fieldId="{18f9b95f-b018-4047-95bd-19dd744957a8}" ma:taxonomyMulti="true" ma:sspId="f9cd77cb-7509-4562-ba72-051f515e8890" ma:termSetId="90678ad6-5882-4652-ae03-2430d4f317a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50dacf99a484fa2bfd20ec7438af502" ma:index="13" nillable="true" ma:taxonomy="true" ma:internalName="n50dacf99a484fa2bfd20ec7438af502" ma:taxonomyFieldName="MetaFormat" ma:displayName="MetaFormat" ma:readOnly="false" ma:default="" ma:fieldId="{750dacf9-9a48-4fa2-bfd2-0ec7438af502}" ma:sspId="f9cd77cb-7509-4562-ba72-051f515e8890" ma:termSetId="8de66a75-ff6e-40f9-b414-64f1326a19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5bc438479174d71a26e357ecc5b985c" ma:index="15" nillable="true" ma:taxonomy="true" ma:internalName="h5bc438479174d71a26e357ecc5b985c" ma:taxonomyFieldName="MetaPolicy" ma:displayName="MetaPolicy" ma:default="" ma:fieldId="{15bc4384-7917-4d71-a26e-357ecc5b985c}" ma:sspId="f9cd77cb-7509-4562-ba72-051f515e8890" ma:termSetId="a14600bf-a204-4c28-b3d5-40711cd804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8e2cd1a67944295b91a4a191fdf523f" ma:index="17" nillable="true" ma:taxonomy="true" ma:internalName="m8e2cd1a67944295b91a4a191fdf523f" ma:taxonomyFieldName="MetaTopic" ma:displayName="MetaTopic" ma:default="" ma:fieldId="{68e2cd1a-6794-4295-b91a-4a191fdf523f}" ma:taxonomyMulti="true" ma:sspId="f9cd77cb-7509-4562-ba72-051f515e8890" ma:termSetId="ad930b23-9308-4e14-a7f0-779bb2056d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KnowledgeCenter" ma:index="20" nillable="true" ma:displayName="InKnowledgeCenter" ma:default="No" ma:format="Dropdown" ma:internalName="InKnowledgeCenter">
      <xsd:simpleType>
        <xsd:restriction base="dms:Choice">
          <xsd:enumeration value="Yes"/>
          <xsd:enumeration value="N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0597ab-310a-4032-9425-d718e19bd443" elementFormDefault="qualified">
    <xsd:import namespace="http://schemas.microsoft.com/office/2006/documentManagement/types"/>
    <xsd:import namespace="http://schemas.microsoft.com/office/infopath/2007/PartnerControls"/>
    <xsd:element name="SqtRequiredMembership" ma:index="6" nillable="true" ma:displayName="Required Membership" ma:internalName="SqtRequiredMembership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8e2cd1a67944295b91a4a191fdf523f xmlns="6a49b85b-8af6-4451-a931-143796221c67">
      <Terms xmlns="http://schemas.microsoft.com/office/infopath/2007/PartnerControls"/>
    </m8e2cd1a67944295b91a4a191fdf523f>
    <n50dacf99a484fa2bfd20ec7438af502 xmlns="6a49b85b-8af6-4451-a931-143796221c67">
      <Terms xmlns="http://schemas.microsoft.com/office/infopath/2007/PartnerControls"/>
    </n50dacf99a484fa2bfd20ec7438af502>
    <ReviewDate xmlns="6a49b85b-8af6-4451-a931-143796221c67" xsi:nil="true"/>
    <h5bc438479174d71a26e357ecc5b985c xmlns="6a49b85b-8af6-4451-a931-143796221c67">
      <Terms xmlns="http://schemas.microsoft.com/office/infopath/2007/PartnerControls"/>
    </h5bc438479174d71a26e357ecc5b985c>
    <h8f9b95fb018404795bd19dd744957a8 xmlns="6a49b85b-8af6-4451-a931-143796221c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Counseling Professionals</TermName>
          <TermId xmlns="http://schemas.microsoft.com/office/infopath/2007/PartnerControls">aa937ebc-d508-4453-8801-3ef05efbcbd7</TermId>
        </TermInfo>
      </Terms>
    </h8f9b95fb018404795bd19dd744957a8>
    <InKnowledgeCenter xmlns="6a49b85b-8af6-4451-a931-143796221c67">No</InKnowledgeCenter>
    <TaxCatchAll xmlns="6a49b85b-8af6-4451-a931-143796221c67">
      <Value>15</Value>
    </TaxCatchAll>
    <SqtRequiredMembership xmlns="7d0597ab-310a-4032-9425-d718e19bd443" xsi:nil="true"/>
  </documentManagement>
</p:properties>
</file>

<file path=customXml/itemProps1.xml><?xml version="1.0" encoding="utf-8"?>
<ds:datastoreItem xmlns:ds="http://schemas.openxmlformats.org/officeDocument/2006/customXml" ds:itemID="{4E626E61-3F46-4745-B41B-16B8C7C258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49b85b-8af6-4451-a931-143796221c67"/>
    <ds:schemaRef ds:uri="7d0597ab-310a-4032-9425-d718e19bd4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D55DB0-D012-43E2-941B-2F20679B5A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5A973A-B863-4975-89E5-3CEBF803996A}">
  <ds:schemaRefs>
    <ds:schemaRef ds:uri="http://schemas.microsoft.com/office/2006/documentManagement/types"/>
    <ds:schemaRef ds:uri="http://purl.org/dc/terms/"/>
    <ds:schemaRef ds:uri="6a49b85b-8af6-4451-a931-143796221c67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d0597ab-310a-4032-9425-d718e19bd4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203</Words>
  <Application>Microsoft Office PowerPoint</Application>
  <PresentationFormat>On-screen Show (4:3)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IN THE GAME! PowerPoint Presentation</dc:title>
  <dc:creator>Hannah McIntosh-Burke</dc:creator>
  <cp:lastModifiedBy>Sarah Hall</cp:lastModifiedBy>
  <cp:revision>22</cp:revision>
  <dcterms:created xsi:type="dcterms:W3CDTF">2016-01-08T14:51:42Z</dcterms:created>
  <dcterms:modified xsi:type="dcterms:W3CDTF">2016-02-24T20:26:14Z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0x010100DB4D821AB179EE47850CA5510113B054007BDD593032AF3F4B872EF4C030F1078D</vt:lpwstr>
  </property>
  <property fmtid="{D5CDD505-2E9C-101B-9397-08002B2CF9AE}" pid="3" name="_MarkAsFinal">
    <vt:bool>true</vt:bool>
  </property>
  <property fmtid="{D5CDD505-2E9C-101B-9397-08002B2CF9AE}" pid="4" name="MetaTopic">
    <vt:lpwstr/>
  </property>
  <property fmtid="{D5CDD505-2E9C-101B-9397-08002B2CF9AE}" pid="5" name="MetaPolicy">
    <vt:lpwstr/>
  </property>
  <property fmtid="{D5CDD505-2E9C-101B-9397-08002B2CF9AE}" pid="6" name="MetaFormat">
    <vt:lpwstr/>
  </property>
  <property fmtid="{D5CDD505-2E9C-101B-9397-08002B2CF9AE}" pid="7" name="MetaAudience">
    <vt:lpwstr>15;#Counseling Professionals|aa937ebc-d508-4453-8801-3ef05efbcbd7</vt:lpwstr>
  </property>
</Properties>
</file>